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1" r:id="rId6"/>
    <p:sldId id="264" r:id="rId7"/>
    <p:sldId id="265" r:id="rId8"/>
    <p:sldId id="267" r:id="rId9"/>
    <p:sldId id="268" r:id="rId10"/>
    <p:sldId id="260" r:id="rId11"/>
    <p:sldId id="263" r:id="rId1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3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72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3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6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9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4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0AC35-6895-496E-B304-3F34238438B6}"/>
              </a:ext>
            </a:extLst>
          </p:cNvPr>
          <p:cNvSpPr txBox="1"/>
          <p:nvPr/>
        </p:nvSpPr>
        <p:spPr>
          <a:xfrm>
            <a:off x="1220680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3.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B44B8-7C90-4D28-985D-77BF0B19F67D}"/>
              </a:ext>
            </a:extLst>
          </p:cNvPr>
          <p:cNvSpPr txBox="1"/>
          <p:nvPr/>
        </p:nvSpPr>
        <p:spPr>
          <a:xfrm>
            <a:off x="1220680" y="2865799"/>
            <a:ext cx="3889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결론 및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아이디어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896DDF-6A89-4928-8DB5-54ABC11E4F19}"/>
              </a:ext>
            </a:extLst>
          </p:cNvPr>
          <p:cNvSpPr txBox="1"/>
          <p:nvPr/>
        </p:nvSpPr>
        <p:spPr>
          <a:xfrm>
            <a:off x="5664480" y="51467"/>
            <a:ext cx="599565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영상을 비교해 본 결과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일반적으로 이전에 구현한 </a:t>
            </a:r>
            <a:r>
              <a:rPr lang="en-US" altLang="ko-KR" dirty="0"/>
              <a:t>BDRAR</a:t>
            </a:r>
            <a:r>
              <a:rPr lang="ko-KR" altLang="en-US" dirty="0"/>
              <a:t>이 검출 결과는 더 좋은 것으로 판단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868737-98D1-48FE-95A8-D76DCA4FB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826" y="1739342"/>
            <a:ext cx="5863308" cy="293165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6BB43F-0E83-4A90-B859-A3148DAD8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7391" y="1739342"/>
            <a:ext cx="2994869" cy="293296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2CEE9-9BFA-40A6-8516-32C12A0F187E}"/>
              </a:ext>
            </a:extLst>
          </p:cNvPr>
          <p:cNvSpPr txBox="1"/>
          <p:nvPr/>
        </p:nvSpPr>
        <p:spPr>
          <a:xfrm>
            <a:off x="12052897" y="2265634"/>
            <a:ext cx="2921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altLang="ko-KR" dirty="0">
                <a:sym typeface="Wingdings" panose="05000000000000000000" pitchFamily="2" charset="2"/>
              </a:rPr>
              <a:t>BDRAR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MTMT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7E03B-1531-4FB2-8ACA-E61893320821}"/>
              </a:ext>
            </a:extLst>
          </p:cNvPr>
          <p:cNvSpPr txBox="1"/>
          <p:nvPr/>
        </p:nvSpPr>
        <p:spPr>
          <a:xfrm>
            <a:off x="5477912" y="5143500"/>
            <a:ext cx="6330770" cy="364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두 모델을 혼합하는 것이 좋다고 판단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왼쪽의 </a:t>
            </a:r>
            <a:r>
              <a:rPr lang="en-US" altLang="ko-KR" dirty="0"/>
              <a:t>MTMT </a:t>
            </a:r>
            <a:r>
              <a:rPr lang="ko-KR" altLang="en-US" dirty="0"/>
              <a:t>구조에서 </a:t>
            </a:r>
            <a:r>
              <a:rPr lang="en-US" altLang="ko-KR" dirty="0"/>
              <a:t>Network </a:t>
            </a:r>
            <a:r>
              <a:rPr lang="ko-KR" altLang="en-US" dirty="0"/>
              <a:t>부분을 </a:t>
            </a:r>
            <a:r>
              <a:rPr lang="en-US" altLang="ko-KR" dirty="0"/>
              <a:t>BDRAR </a:t>
            </a:r>
            <a:r>
              <a:rPr lang="ko-KR" altLang="en-US" dirty="0"/>
              <a:t>부분으로 교체하는 것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또한 기존 </a:t>
            </a:r>
            <a:r>
              <a:rPr lang="en-US" altLang="ko-KR" dirty="0"/>
              <a:t>MTMT</a:t>
            </a:r>
            <a:r>
              <a:rPr lang="ko-KR" altLang="en-US" dirty="0"/>
              <a:t>에서는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Output</a:t>
            </a:r>
            <a:r>
              <a:rPr lang="ko-KR" altLang="en-US" dirty="0"/>
              <a:t>을 가지고 그림자를 검출</a:t>
            </a:r>
            <a:r>
              <a:rPr lang="en-US" altLang="ko-KR" dirty="0"/>
              <a:t>(Mask, Edge, Shadow Count)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</a:t>
            </a:r>
            <a:r>
              <a:rPr lang="en-US" altLang="ko-KR" dirty="0"/>
              <a:t> </a:t>
            </a:r>
            <a:r>
              <a:rPr lang="ko-KR" altLang="en-US" dirty="0"/>
              <a:t>그림자를 더 정확하게 판단하기 위해서는 그림자 검출 영역의 넓이</a:t>
            </a:r>
            <a:r>
              <a:rPr lang="en-US" altLang="ko-KR" dirty="0"/>
              <a:t>(Area)</a:t>
            </a:r>
            <a:r>
              <a:rPr lang="ko-KR" altLang="en-US" dirty="0"/>
              <a:t>도 필요하다고 생각함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따라서 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Output(Mask, Edge, Area, Shadow Count)</a:t>
            </a:r>
            <a:r>
              <a:rPr lang="ko-KR" altLang="en-US" dirty="0"/>
              <a:t>를 가지고 모델을 구성하는 것이 좋다고 생각함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9B87D-600B-4C79-887E-0EF3C93F886A}"/>
              </a:ext>
            </a:extLst>
          </p:cNvPr>
          <p:cNvSpPr txBox="1"/>
          <p:nvPr/>
        </p:nvSpPr>
        <p:spPr>
          <a:xfrm>
            <a:off x="12052897" y="466965"/>
            <a:ext cx="6150794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 그림자의 디테일한 부분은 </a:t>
            </a:r>
            <a:r>
              <a:rPr lang="en-US" altLang="ko-KR" dirty="0"/>
              <a:t>MTMT</a:t>
            </a:r>
            <a:r>
              <a:rPr lang="ko-KR" altLang="en-US" dirty="0"/>
              <a:t>가 더 좋게 표현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4D07E4-A9ED-40D3-A2F3-D4AA8FD5B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27" y="5789986"/>
            <a:ext cx="4999675" cy="2585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052A85-4733-4B4B-8AE6-191F88EDFECD}"/>
              </a:ext>
            </a:extLst>
          </p:cNvPr>
          <p:cNvSpPr txBox="1"/>
          <p:nvPr/>
        </p:nvSpPr>
        <p:spPr>
          <a:xfrm>
            <a:off x="11808682" y="4930744"/>
            <a:ext cx="6330770" cy="447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MTMT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결과가 좋지 않은 이유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map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BDRAR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map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resnext-101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나오는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64 Channel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maps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사용하는 반면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MTMT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32 Channel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바꿔 상대적으로 특징의 깊이가 얇다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모델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BDRAR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 residual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모듈을 사용하여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 layer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합칠 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사용해 좀 더 정확한 연산이 가능하지만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MTMT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 단순히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Concatenate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하기 때문에 상대적으로 단순하다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FE26C1-F664-4E39-8564-BE5CD74F0570}"/>
              </a:ext>
            </a:extLst>
          </p:cNvPr>
          <p:cNvSpPr txBox="1"/>
          <p:nvPr/>
        </p:nvSpPr>
        <p:spPr>
          <a:xfrm>
            <a:off x="1220680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03F5-39F7-47B8-A5F0-8F4DB0376587}"/>
              </a:ext>
            </a:extLst>
          </p:cNvPr>
          <p:cNvSpPr txBox="1"/>
          <p:nvPr/>
        </p:nvSpPr>
        <p:spPr>
          <a:xfrm>
            <a:off x="1220680" y="2865799"/>
            <a:ext cx="38895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MTMT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&amp;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BDRAR</a:t>
            </a:r>
          </a:p>
        </p:txBody>
      </p:sp>
      <p:pic>
        <p:nvPicPr>
          <p:cNvPr id="8" name="그림 7" descr="목재의, 목재, 데크이(가) 표시된 사진&#10;&#10;자동 생성된 설명">
            <a:extLst>
              <a:ext uri="{FF2B5EF4-FFF2-40B4-BE49-F238E27FC236}">
                <a16:creationId xmlns:a16="http://schemas.microsoft.com/office/drawing/2014/main" id="{8158FC8C-86DD-4313-A5BF-98C6B61C487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85922" y="89344"/>
            <a:ext cx="3420000" cy="2250000"/>
          </a:xfrm>
          <a:prstGeom prst="rect">
            <a:avLst/>
          </a:prstGeom>
        </p:spPr>
      </p:pic>
      <p:pic>
        <p:nvPicPr>
          <p:cNvPr id="13" name="그림 12" descr="실외, 잔디, 대지, 먼지이(가) 표시된 사진&#10;&#10;자동 생성된 설명">
            <a:extLst>
              <a:ext uri="{FF2B5EF4-FFF2-40B4-BE49-F238E27FC236}">
                <a16:creationId xmlns:a16="http://schemas.microsoft.com/office/drawing/2014/main" id="{89809B3A-70FE-4D60-ACD9-037735FEDFD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97307"/>
            <a:ext cx="3420000" cy="2250000"/>
          </a:xfrm>
          <a:prstGeom prst="rect">
            <a:avLst/>
          </a:prstGeom>
        </p:spPr>
      </p:pic>
      <p:pic>
        <p:nvPicPr>
          <p:cNvPr id="15" name="그림 14" descr="잔디, 실외, 불, 소화전이(가) 표시된 사진&#10;&#10;자동 생성된 설명">
            <a:extLst>
              <a:ext uri="{FF2B5EF4-FFF2-40B4-BE49-F238E27FC236}">
                <a16:creationId xmlns:a16="http://schemas.microsoft.com/office/drawing/2014/main" id="{7B96A6FB-CEA7-4ACE-A7DF-78C000F290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2702078" y="89341"/>
            <a:ext cx="3420000" cy="2250000"/>
          </a:xfrm>
          <a:prstGeom prst="rect">
            <a:avLst/>
          </a:prstGeom>
        </p:spPr>
      </p:pic>
      <p:pic>
        <p:nvPicPr>
          <p:cNvPr id="17" name="그림 16" descr="실외, 운송, 선박, 부두이(가) 표시된 사진&#10;&#10;자동 생성된 설명">
            <a:extLst>
              <a:ext uri="{FF2B5EF4-FFF2-40B4-BE49-F238E27FC236}">
                <a16:creationId xmlns:a16="http://schemas.microsoft.com/office/drawing/2014/main" id="{2C4AF1C3-1676-4E1D-A001-C55B1BD67AC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585922" y="2434911"/>
            <a:ext cx="3420000" cy="225000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F6E11A3-AC9F-4F10-A074-88A58B67566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434910"/>
            <a:ext cx="3420000" cy="2250000"/>
          </a:xfrm>
          <a:prstGeom prst="rect">
            <a:avLst/>
          </a:prstGeom>
        </p:spPr>
      </p:pic>
      <p:pic>
        <p:nvPicPr>
          <p:cNvPr id="21" name="그림 20" descr="테니스, 스포츠, 운동경기, 남자이(가) 표시된 사진&#10;&#10;자동 생성된 설명">
            <a:extLst>
              <a:ext uri="{FF2B5EF4-FFF2-40B4-BE49-F238E27FC236}">
                <a16:creationId xmlns:a16="http://schemas.microsoft.com/office/drawing/2014/main" id="{91D46CBD-D123-457D-8B08-1BAFE951FEF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2702078" y="2434911"/>
            <a:ext cx="3420000" cy="2250000"/>
          </a:xfrm>
          <a:prstGeom prst="rect">
            <a:avLst/>
          </a:prstGeom>
        </p:spPr>
      </p:pic>
      <p:pic>
        <p:nvPicPr>
          <p:cNvPr id="23" name="그림 22" descr="실루엣이(가) 표시된 사진&#10;&#10;자동 생성된 설명">
            <a:extLst>
              <a:ext uri="{FF2B5EF4-FFF2-40B4-BE49-F238E27FC236}">
                <a16:creationId xmlns:a16="http://schemas.microsoft.com/office/drawing/2014/main" id="{FC05E55B-B8AE-4BC4-8A38-8E272ACB86C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585922" y="4868816"/>
            <a:ext cx="3420000" cy="2250000"/>
          </a:xfrm>
          <a:prstGeom prst="rect">
            <a:avLst/>
          </a:prstGeom>
        </p:spPr>
      </p:pic>
      <p:pic>
        <p:nvPicPr>
          <p:cNvPr id="25" name="그림 24" descr="실루엣이(가) 표시된 사진&#10;&#10;자동 생성된 설명">
            <a:extLst>
              <a:ext uri="{FF2B5EF4-FFF2-40B4-BE49-F238E27FC236}">
                <a16:creationId xmlns:a16="http://schemas.microsoft.com/office/drawing/2014/main" id="{A0D7B3A7-B263-4AB4-B87F-C195F2DD48A8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2077" y="4867619"/>
            <a:ext cx="3420000" cy="2250000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95524456-0936-4CE8-84FA-7FD75C22B54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127558" y="4868815"/>
            <a:ext cx="3420000" cy="2250000"/>
          </a:xfrm>
          <a:prstGeom prst="rect">
            <a:avLst/>
          </a:prstGeom>
        </p:spPr>
      </p:pic>
      <p:pic>
        <p:nvPicPr>
          <p:cNvPr id="29" name="그림 28" descr="실루엣, 밤하늘이(가) 표시된 사진&#10;&#10;자동 생성된 설명">
            <a:extLst>
              <a:ext uri="{FF2B5EF4-FFF2-40B4-BE49-F238E27FC236}">
                <a16:creationId xmlns:a16="http://schemas.microsoft.com/office/drawing/2014/main" id="{F7195BB4-0139-46B2-A8D9-95DB84AD6F9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585923" y="7178007"/>
            <a:ext cx="3420000" cy="2250000"/>
          </a:xfrm>
          <a:prstGeom prst="rect">
            <a:avLst/>
          </a:prstGeom>
        </p:spPr>
      </p:pic>
      <p:pic>
        <p:nvPicPr>
          <p:cNvPr id="31" name="그림 30" descr="보는, 실루엣, 집고양이이(가) 표시된 사진&#10;&#10;자동 생성된 설명">
            <a:extLst>
              <a:ext uri="{FF2B5EF4-FFF2-40B4-BE49-F238E27FC236}">
                <a16:creationId xmlns:a16="http://schemas.microsoft.com/office/drawing/2014/main" id="{F78D82B1-9648-4E76-B981-E011C620DA78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127558" y="7168276"/>
            <a:ext cx="3420000" cy="2250000"/>
          </a:xfrm>
          <a:prstGeom prst="rect">
            <a:avLst/>
          </a:prstGeom>
        </p:spPr>
      </p:pic>
      <p:pic>
        <p:nvPicPr>
          <p:cNvPr id="34" name="그림 33" descr="조류이(가) 표시된 사진&#10;&#10;자동 생성된 설명">
            <a:extLst>
              <a:ext uri="{FF2B5EF4-FFF2-40B4-BE49-F238E27FC236}">
                <a16:creationId xmlns:a16="http://schemas.microsoft.com/office/drawing/2014/main" id="{B656EEFC-6DE3-49B1-97C0-E42768AA7557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5854" y="7206960"/>
            <a:ext cx="3420000" cy="225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734E5E8-30C9-4D71-8BA1-594BA1AD46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3033" y="5266456"/>
            <a:ext cx="2438226" cy="43825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92966E-E4E7-48B7-BD62-D07C2CB9DB81}"/>
              </a:ext>
            </a:extLst>
          </p:cNvPr>
          <p:cNvSpPr txBox="1"/>
          <p:nvPr/>
        </p:nvSpPr>
        <p:spPr>
          <a:xfrm>
            <a:off x="3405061" y="5266456"/>
            <a:ext cx="182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Original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3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FE26C1-F664-4E39-8564-BE5CD74F0570}"/>
              </a:ext>
            </a:extLst>
          </p:cNvPr>
          <p:cNvSpPr txBox="1"/>
          <p:nvPr/>
        </p:nvSpPr>
        <p:spPr>
          <a:xfrm>
            <a:off x="1220680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03F5-39F7-47B8-A5F0-8F4DB0376587}"/>
              </a:ext>
            </a:extLst>
          </p:cNvPr>
          <p:cNvSpPr txBox="1"/>
          <p:nvPr/>
        </p:nvSpPr>
        <p:spPr>
          <a:xfrm>
            <a:off x="1220680" y="2865799"/>
            <a:ext cx="38895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MTMT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&amp;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BDRAR</a:t>
            </a:r>
          </a:p>
        </p:txBody>
      </p:sp>
      <p:pic>
        <p:nvPicPr>
          <p:cNvPr id="6" name="그림 5" descr="개, 바닥, 실내, 하얀색이(가) 표시된 사진&#10;&#10;자동 생성된 설명">
            <a:extLst>
              <a:ext uri="{FF2B5EF4-FFF2-40B4-BE49-F238E27FC236}">
                <a16:creationId xmlns:a16="http://schemas.microsoft.com/office/drawing/2014/main" id="{2E56EC03-06D9-436D-B91C-D18192911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02" y="55232"/>
            <a:ext cx="3452014" cy="4602685"/>
          </a:xfrm>
          <a:prstGeom prst="rect">
            <a:avLst/>
          </a:prstGeom>
        </p:spPr>
      </p:pic>
      <p:pic>
        <p:nvPicPr>
          <p:cNvPr id="7" name="그림 6" descr="개, 실내, 바닥, 하얀색이(가) 표시된 사진&#10;&#10;자동 생성된 설명">
            <a:extLst>
              <a:ext uri="{FF2B5EF4-FFF2-40B4-BE49-F238E27FC236}">
                <a16:creationId xmlns:a16="http://schemas.microsoft.com/office/drawing/2014/main" id="{6C68EC7E-6F67-41CC-BFAB-CE8F99054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02" y="4886772"/>
            <a:ext cx="7017048" cy="4447471"/>
          </a:xfrm>
          <a:prstGeom prst="rect">
            <a:avLst/>
          </a:prstGeom>
        </p:spPr>
      </p:pic>
      <p:pic>
        <p:nvPicPr>
          <p:cNvPr id="9" name="그림 8" descr="포유류, 검은색, 어두운, 동굴이(가) 표시된 사진&#10;&#10;자동 생성된 설명">
            <a:extLst>
              <a:ext uri="{FF2B5EF4-FFF2-40B4-BE49-F238E27FC236}">
                <a16:creationId xmlns:a16="http://schemas.microsoft.com/office/drawing/2014/main" id="{F1046C1A-EB18-4C1F-9CC3-52968937B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5232"/>
            <a:ext cx="3452014" cy="4602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D93C56-2159-41D4-A177-1B543D0504F8}"/>
              </a:ext>
            </a:extLst>
          </p:cNvPr>
          <p:cNvSpPr txBox="1"/>
          <p:nvPr/>
        </p:nvSpPr>
        <p:spPr>
          <a:xfrm>
            <a:off x="12734093" y="2033408"/>
            <a:ext cx="490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MTMT</a:t>
            </a:r>
          </a:p>
          <a:p>
            <a:r>
              <a:rPr lang="ko-KR" altLang="en-US" dirty="0"/>
              <a:t>좀 더 명확하게 주된 그림자를 잘 검출한다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A1F56-EB1E-4CB8-862A-6B5CEF28F45C}"/>
              </a:ext>
            </a:extLst>
          </p:cNvPr>
          <p:cNvSpPr txBox="1"/>
          <p:nvPr/>
        </p:nvSpPr>
        <p:spPr>
          <a:xfrm>
            <a:off x="12734092" y="6787341"/>
            <a:ext cx="490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BDRAR</a:t>
            </a:r>
          </a:p>
          <a:p>
            <a:r>
              <a:rPr lang="en-US" altLang="ko-KR" dirty="0"/>
              <a:t>- Self-Shading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검출은 부족하지만 그림자 경계가 명확하다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6A84B-6015-4DDC-B220-96F03F476B4D}"/>
              </a:ext>
            </a:extLst>
          </p:cNvPr>
          <p:cNvSpPr txBox="1"/>
          <p:nvPr/>
        </p:nvSpPr>
        <p:spPr>
          <a:xfrm>
            <a:off x="1220680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9C85C-3797-456F-881E-82DB1C3C716C}"/>
              </a:ext>
            </a:extLst>
          </p:cNvPr>
          <p:cNvSpPr txBox="1"/>
          <p:nvPr/>
        </p:nvSpPr>
        <p:spPr>
          <a:xfrm>
            <a:off x="1220680" y="2865799"/>
            <a:ext cx="38895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MTMT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&amp;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BDRAR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62AB5-0656-40DC-A892-484780B9687B}"/>
              </a:ext>
            </a:extLst>
          </p:cNvPr>
          <p:cNvSpPr txBox="1"/>
          <p:nvPr/>
        </p:nvSpPr>
        <p:spPr>
          <a:xfrm>
            <a:off x="12734093" y="2033408"/>
            <a:ext cx="490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MTMT</a:t>
            </a:r>
          </a:p>
          <a:p>
            <a:r>
              <a:rPr lang="ko-KR" altLang="en-US" dirty="0"/>
              <a:t>그림자는 확실히 판단</a:t>
            </a:r>
            <a:r>
              <a:rPr lang="en-US" altLang="ko-KR" dirty="0"/>
              <a:t> But, </a:t>
            </a:r>
            <a:r>
              <a:rPr lang="ko-KR" altLang="en-US" dirty="0"/>
              <a:t>어두운 객체에 대한 판별 어려움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76F798-3EF5-49CF-9E70-5A9DC11F33A6}"/>
              </a:ext>
            </a:extLst>
          </p:cNvPr>
          <p:cNvSpPr txBox="1"/>
          <p:nvPr/>
        </p:nvSpPr>
        <p:spPr>
          <a:xfrm>
            <a:off x="12734092" y="6787341"/>
            <a:ext cx="490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BDRAR</a:t>
            </a:r>
          </a:p>
        </p:txBody>
      </p:sp>
      <p:pic>
        <p:nvPicPr>
          <p:cNvPr id="17" name="그림 16" descr="실외, 건물, 대지, 벽돌이(가) 표시된 사진&#10;&#10;자동 생성된 설명">
            <a:extLst>
              <a:ext uri="{FF2B5EF4-FFF2-40B4-BE49-F238E27FC236}">
                <a16:creationId xmlns:a16="http://schemas.microsoft.com/office/drawing/2014/main" id="{9E3C2284-5903-4062-BC09-DDD9C7F8E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371" y="55232"/>
            <a:ext cx="3439191" cy="4602685"/>
          </a:xfrm>
          <a:prstGeom prst="rect">
            <a:avLst/>
          </a:prstGeom>
        </p:spPr>
      </p:pic>
      <p:pic>
        <p:nvPicPr>
          <p:cNvPr id="20" name="그림 19" descr="실외이(가) 표시된 사진&#10;&#10;자동 생성된 설명">
            <a:extLst>
              <a:ext uri="{FF2B5EF4-FFF2-40B4-BE49-F238E27FC236}">
                <a16:creationId xmlns:a16="http://schemas.microsoft.com/office/drawing/2014/main" id="{85162078-BBD2-4A24-A392-DF902FA7E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02" y="4886771"/>
            <a:ext cx="7017048" cy="4447471"/>
          </a:xfrm>
          <a:prstGeom prst="rect">
            <a:avLst/>
          </a:prstGeom>
        </p:spPr>
      </p:pic>
      <p:pic>
        <p:nvPicPr>
          <p:cNvPr id="6" name="그림 5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AB28E6CC-C700-45E6-8836-55796F26D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826" y="55232"/>
            <a:ext cx="3508524" cy="46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6A84B-6015-4DDC-B220-96F03F476B4D}"/>
              </a:ext>
            </a:extLst>
          </p:cNvPr>
          <p:cNvSpPr txBox="1"/>
          <p:nvPr/>
        </p:nvSpPr>
        <p:spPr>
          <a:xfrm>
            <a:off x="1220680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9C85C-3797-456F-881E-82DB1C3C716C}"/>
              </a:ext>
            </a:extLst>
          </p:cNvPr>
          <p:cNvSpPr txBox="1"/>
          <p:nvPr/>
        </p:nvSpPr>
        <p:spPr>
          <a:xfrm>
            <a:off x="1220680" y="2865799"/>
            <a:ext cx="38895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MTMT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&amp;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BDRAR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62AB5-0656-40DC-A892-484780B9687B}"/>
              </a:ext>
            </a:extLst>
          </p:cNvPr>
          <p:cNvSpPr txBox="1"/>
          <p:nvPr/>
        </p:nvSpPr>
        <p:spPr>
          <a:xfrm>
            <a:off x="12734093" y="2033408"/>
            <a:ext cx="490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MTMT</a:t>
            </a:r>
          </a:p>
          <a:p>
            <a:r>
              <a:rPr lang="ko-KR" altLang="en-US" dirty="0"/>
              <a:t>그림자로 둘러싸인 부분을 그림자로 판단하는 경우가 있다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76F798-3EF5-49CF-9E70-5A9DC11F33A6}"/>
              </a:ext>
            </a:extLst>
          </p:cNvPr>
          <p:cNvSpPr txBox="1"/>
          <p:nvPr/>
        </p:nvSpPr>
        <p:spPr>
          <a:xfrm>
            <a:off x="12734092" y="6787341"/>
            <a:ext cx="490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BDRAR</a:t>
            </a:r>
          </a:p>
        </p:txBody>
      </p:sp>
      <p:pic>
        <p:nvPicPr>
          <p:cNvPr id="8" name="그림 7" descr="잔디, 실외, 평야이(가) 표시된 사진&#10;&#10;자동 생성된 설명">
            <a:extLst>
              <a:ext uri="{FF2B5EF4-FFF2-40B4-BE49-F238E27FC236}">
                <a16:creationId xmlns:a16="http://schemas.microsoft.com/office/drawing/2014/main" id="{E825F146-1016-4766-A8B1-B213C4F6B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02" y="50133"/>
            <a:ext cx="3426955" cy="4602685"/>
          </a:xfrm>
          <a:prstGeom prst="rect">
            <a:avLst/>
          </a:prstGeom>
        </p:spPr>
      </p:pic>
      <p:pic>
        <p:nvPicPr>
          <p:cNvPr id="10" name="그림 9" descr="잔디이(가) 표시된 사진&#10;&#10;자동 생성된 설명">
            <a:extLst>
              <a:ext uri="{FF2B5EF4-FFF2-40B4-BE49-F238E27FC236}">
                <a16:creationId xmlns:a16="http://schemas.microsoft.com/office/drawing/2014/main" id="{213EBAA2-229D-4F6A-98B0-5B8495848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02" y="4856088"/>
            <a:ext cx="7017048" cy="4465882"/>
          </a:xfrm>
          <a:prstGeom prst="rect">
            <a:avLst/>
          </a:prstGeom>
        </p:spPr>
      </p:pic>
      <p:pic>
        <p:nvPicPr>
          <p:cNvPr id="7" name="그림 6" descr="실루엣이(가) 표시된 사진&#10;&#10;자동 생성된 설명">
            <a:extLst>
              <a:ext uri="{FF2B5EF4-FFF2-40B4-BE49-F238E27FC236}">
                <a16:creationId xmlns:a16="http://schemas.microsoft.com/office/drawing/2014/main" id="{F60861E5-3C45-4CEF-B2E7-CCB7DEA58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826" y="36874"/>
            <a:ext cx="3508524" cy="46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7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6A84B-6015-4DDC-B220-96F03F476B4D}"/>
              </a:ext>
            </a:extLst>
          </p:cNvPr>
          <p:cNvSpPr txBox="1"/>
          <p:nvPr/>
        </p:nvSpPr>
        <p:spPr>
          <a:xfrm>
            <a:off x="1220680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9C85C-3797-456F-881E-82DB1C3C716C}"/>
              </a:ext>
            </a:extLst>
          </p:cNvPr>
          <p:cNvSpPr txBox="1"/>
          <p:nvPr/>
        </p:nvSpPr>
        <p:spPr>
          <a:xfrm>
            <a:off x="1220680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MTMT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62AB5-0656-40DC-A892-484780B9687B}"/>
              </a:ext>
            </a:extLst>
          </p:cNvPr>
          <p:cNvSpPr txBox="1"/>
          <p:nvPr/>
        </p:nvSpPr>
        <p:spPr>
          <a:xfrm>
            <a:off x="5655417" y="4197282"/>
            <a:ext cx="1215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Self - Shading</a:t>
            </a:r>
            <a:r>
              <a:rPr lang="ko-KR" altLang="en-US" dirty="0"/>
              <a:t>에 대한 검출이 가능하다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 descr="하늘, 실외, 대지, 건물이(가) 표시된 사진&#10;&#10;자동 생성된 설명">
            <a:extLst>
              <a:ext uri="{FF2B5EF4-FFF2-40B4-BE49-F238E27FC236}">
                <a16:creationId xmlns:a16="http://schemas.microsoft.com/office/drawing/2014/main" id="{823400E9-F62F-493D-88E4-F1583986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417" y="108009"/>
            <a:ext cx="6017447" cy="40098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13E207-9597-4ADF-9284-57B994D4B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4817" y="108009"/>
            <a:ext cx="6017447" cy="4009859"/>
          </a:xfrm>
          <a:prstGeom prst="rect">
            <a:avLst/>
          </a:prstGeom>
        </p:spPr>
      </p:pic>
      <p:pic>
        <p:nvPicPr>
          <p:cNvPr id="13" name="그림 12" descr="잔디, 실외이(가) 표시된 사진&#10;&#10;자동 생성된 설명">
            <a:extLst>
              <a:ext uri="{FF2B5EF4-FFF2-40B4-BE49-F238E27FC236}">
                <a16:creationId xmlns:a16="http://schemas.microsoft.com/office/drawing/2014/main" id="{426BB19A-6415-40D2-84E7-E33E55570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416" y="4931265"/>
            <a:ext cx="6017447" cy="38997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5E4979A-A496-4F08-88DD-8A7D14A22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4816" y="4956580"/>
            <a:ext cx="6017447" cy="3874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049DF5-0037-417A-A229-B412DE4FA9DE}"/>
              </a:ext>
            </a:extLst>
          </p:cNvPr>
          <p:cNvSpPr txBox="1"/>
          <p:nvPr/>
        </p:nvSpPr>
        <p:spPr>
          <a:xfrm>
            <a:off x="5637006" y="8978020"/>
            <a:ext cx="1215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그림자에 대한 디테일이 존재한다</a:t>
            </a:r>
            <a:r>
              <a:rPr lang="en-US" altLang="ko-KR" dirty="0"/>
              <a:t>.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0DF7CFD-A5B8-472B-B3C7-FCB0E49D5FE5}"/>
              </a:ext>
            </a:extLst>
          </p:cNvPr>
          <p:cNvSpPr/>
          <p:nvPr/>
        </p:nvSpPr>
        <p:spPr>
          <a:xfrm>
            <a:off x="14268322" y="5019995"/>
            <a:ext cx="632102" cy="748703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48D6D69-39F4-47A0-A0E8-8B05741FFC89}"/>
              </a:ext>
            </a:extLst>
          </p:cNvPr>
          <p:cNvSpPr/>
          <p:nvPr/>
        </p:nvSpPr>
        <p:spPr>
          <a:xfrm>
            <a:off x="13316408" y="5019995"/>
            <a:ext cx="632102" cy="748703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19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6A84B-6015-4DDC-B220-96F03F476B4D}"/>
              </a:ext>
            </a:extLst>
          </p:cNvPr>
          <p:cNvSpPr txBox="1"/>
          <p:nvPr/>
        </p:nvSpPr>
        <p:spPr>
          <a:xfrm>
            <a:off x="1220680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9C85C-3797-456F-881E-82DB1C3C716C}"/>
              </a:ext>
            </a:extLst>
          </p:cNvPr>
          <p:cNvSpPr txBox="1"/>
          <p:nvPr/>
        </p:nvSpPr>
        <p:spPr>
          <a:xfrm>
            <a:off x="1220680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MTMT</a:t>
            </a:r>
          </a:p>
        </p:txBody>
      </p:sp>
      <p:pic>
        <p:nvPicPr>
          <p:cNvPr id="13" name="그림 12" descr="잔디, 실외이(가) 표시된 사진&#10;&#10;자동 생성된 설명">
            <a:extLst>
              <a:ext uri="{FF2B5EF4-FFF2-40B4-BE49-F238E27FC236}">
                <a16:creationId xmlns:a16="http://schemas.microsoft.com/office/drawing/2014/main" id="{426BB19A-6415-40D2-84E7-E33E55570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479" y="205842"/>
            <a:ext cx="6017447" cy="38997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5E4979A-A496-4F08-88DD-8A7D14A22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0879" y="231157"/>
            <a:ext cx="6017447" cy="3874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049DF5-0037-417A-A229-B412DE4FA9DE}"/>
              </a:ext>
            </a:extLst>
          </p:cNvPr>
          <p:cNvSpPr txBox="1"/>
          <p:nvPr/>
        </p:nvSpPr>
        <p:spPr>
          <a:xfrm>
            <a:off x="5603069" y="4252597"/>
            <a:ext cx="1215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검정 객체에 대해 판단이 실패한다</a:t>
            </a:r>
            <a:r>
              <a:rPr lang="en-US" altLang="ko-KR" dirty="0"/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6A3A513-D5D2-42C4-9518-B2E91DF64B32}"/>
              </a:ext>
            </a:extLst>
          </p:cNvPr>
          <p:cNvSpPr/>
          <p:nvPr/>
        </p:nvSpPr>
        <p:spPr>
          <a:xfrm>
            <a:off x="14869740" y="1092370"/>
            <a:ext cx="1847210" cy="6934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1470370-E546-4B13-8985-915835547C61}"/>
              </a:ext>
            </a:extLst>
          </p:cNvPr>
          <p:cNvSpPr/>
          <p:nvPr/>
        </p:nvSpPr>
        <p:spPr>
          <a:xfrm>
            <a:off x="15677232" y="2300319"/>
            <a:ext cx="1847210" cy="6934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실외, 거리, 횡단보도이(가) 표시된 사진&#10;&#10;자동 생성된 설명">
            <a:extLst>
              <a:ext uri="{FF2B5EF4-FFF2-40B4-BE49-F238E27FC236}">
                <a16:creationId xmlns:a16="http://schemas.microsoft.com/office/drawing/2014/main" id="{5D888E0D-00E6-4435-AE74-E01C2A160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479" y="4872041"/>
            <a:ext cx="3164197" cy="210562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9138C51-2D3A-414C-882C-86FF6DCED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652" y="4872041"/>
            <a:ext cx="3164197" cy="210562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91F3407-06E0-493D-BD9E-DAE13E87B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40123" y="4872041"/>
            <a:ext cx="2596021" cy="4445973"/>
          </a:xfrm>
          <a:prstGeom prst="rect">
            <a:avLst/>
          </a:prstGeom>
        </p:spPr>
      </p:pic>
      <p:pic>
        <p:nvPicPr>
          <p:cNvPr id="22" name="그림 21" descr="실루엣이(가) 표시된 사진&#10;&#10;자동 생성된 설명">
            <a:extLst>
              <a:ext uri="{FF2B5EF4-FFF2-40B4-BE49-F238E27FC236}">
                <a16:creationId xmlns:a16="http://schemas.microsoft.com/office/drawing/2014/main" id="{F4FE6FB8-6B5C-4E05-981A-8476F18F4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04270" y="4872041"/>
            <a:ext cx="2425360" cy="44459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8FF6B7-4C64-4807-8805-3067BC6D6DF1}"/>
              </a:ext>
            </a:extLst>
          </p:cNvPr>
          <p:cNvSpPr txBox="1"/>
          <p:nvPr/>
        </p:nvSpPr>
        <p:spPr>
          <a:xfrm>
            <a:off x="5547878" y="7277497"/>
            <a:ext cx="1215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해당되는 몇 가지 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3395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296</Words>
  <Application>Microsoft Office PowerPoint</Application>
  <PresentationFormat>사용자 지정</PresentationFormat>
  <Paragraphs>66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Calibri</vt:lpstr>
      <vt:lpstr>Franklin Gothic Heavy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seok gyeong</cp:lastModifiedBy>
  <cp:revision>9</cp:revision>
  <dcterms:created xsi:type="dcterms:W3CDTF">2021-03-28T11:38:57Z</dcterms:created>
  <dcterms:modified xsi:type="dcterms:W3CDTF">2021-03-28T13:50:49Z</dcterms:modified>
</cp:coreProperties>
</file>